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5257CFA2-3783-4F1C-9483-34384212536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3624C21C-EEDE-4F86-9167-2C00D1C1EF74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7CFA2-3783-4F1C-9483-34384212536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4C21C-EEDE-4F86-9167-2C00D1C1EF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7CFA2-3783-4F1C-9483-34384212536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4C21C-EEDE-4F86-9167-2C00D1C1EF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7CFA2-3783-4F1C-9483-34384212536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4C21C-EEDE-4F86-9167-2C00D1C1EF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7CFA2-3783-4F1C-9483-34384212536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4C21C-EEDE-4F86-9167-2C00D1C1EF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7CFA2-3783-4F1C-9483-34384212536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4C21C-EEDE-4F86-9167-2C00D1C1EF7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7CFA2-3783-4F1C-9483-34384212536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4C21C-EEDE-4F86-9167-2C00D1C1EF74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7CFA2-3783-4F1C-9483-34384212536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4C21C-EEDE-4F86-9167-2C00D1C1EF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7CFA2-3783-4F1C-9483-34384212536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4C21C-EEDE-4F86-9167-2C00D1C1EF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7CFA2-3783-4F1C-9483-34384212536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4C21C-EEDE-4F86-9167-2C00D1C1EF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7CFA2-3783-4F1C-9483-34384212536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4C21C-EEDE-4F86-9167-2C00D1C1EF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5257CFA2-3783-4F1C-9483-34384212536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3624C21C-EEDE-4F86-9167-2C00D1C1EF7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00B050"/>
                </a:solidFill>
              </a:rPr>
              <a:t>h</a:t>
            </a:r>
            <a:r>
              <a:rPr lang="en-US" dirty="0" smtClean="0">
                <a:solidFill>
                  <a:srgbClr val="00B0F0"/>
                </a:solidFill>
              </a:rPr>
              <a:t>i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l</a:t>
            </a:r>
            <a:r>
              <a:rPr lang="en-US" dirty="0" smtClean="0">
                <a:solidFill>
                  <a:srgbClr val="FFC000"/>
                </a:solidFill>
              </a:rPr>
              <a:t>d</a:t>
            </a:r>
            <a:r>
              <a:rPr lang="en-US" dirty="0" smtClean="0">
                <a:solidFill>
                  <a:srgbClr val="7030A0"/>
                </a:solidFill>
              </a:rPr>
              <a:t>r</a:t>
            </a:r>
            <a:r>
              <a:rPr lang="en-US" dirty="0" smtClean="0">
                <a:solidFill>
                  <a:srgbClr val="C00000"/>
                </a:solidFill>
              </a:rPr>
              <a:t>e</a:t>
            </a:r>
            <a:r>
              <a:rPr lang="en-US" dirty="0" smtClean="0">
                <a:solidFill>
                  <a:srgbClr val="002060"/>
                </a:solidFill>
              </a:rPr>
              <a:t>n</a:t>
            </a:r>
            <a:r>
              <a:rPr lang="en-US" dirty="0" smtClean="0">
                <a:solidFill>
                  <a:srgbClr val="92D050"/>
                </a:solidFill>
              </a:rPr>
              <a:t>'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s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Rights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By </a:t>
            </a:r>
            <a:r>
              <a:rPr lang="en-US" dirty="0" err="1" smtClean="0">
                <a:solidFill>
                  <a:srgbClr val="FF0000"/>
                </a:solidFill>
              </a:rPr>
              <a:t>k</a:t>
            </a:r>
            <a:r>
              <a:rPr lang="en-US" dirty="0" err="1" smtClean="0">
                <a:solidFill>
                  <a:srgbClr val="FFFF00"/>
                </a:solidFill>
              </a:rPr>
              <a:t>a</a:t>
            </a:r>
            <a:r>
              <a:rPr lang="en-US" dirty="0" err="1" smtClean="0">
                <a:solidFill>
                  <a:srgbClr val="FFC000"/>
                </a:solidFill>
              </a:rPr>
              <a:t>l</a:t>
            </a:r>
            <a:r>
              <a:rPr lang="en-US" dirty="0" err="1" smtClean="0">
                <a:solidFill>
                  <a:srgbClr val="92D050"/>
                </a:solidFill>
              </a:rPr>
              <a:t>y</a:t>
            </a:r>
            <a:r>
              <a:rPr lang="en-US" dirty="0" err="1" smtClean="0">
                <a:solidFill>
                  <a:srgbClr val="C00000"/>
                </a:solidFill>
              </a:rPr>
              <a:t>-</a:t>
            </a:r>
            <a:r>
              <a:rPr lang="en-US" dirty="0" err="1" smtClean="0">
                <a:solidFill>
                  <a:srgbClr val="00B0F0"/>
                </a:solidFill>
              </a:rPr>
              <a:t>a</a:t>
            </a:r>
            <a:r>
              <a:rPr lang="en-US" dirty="0" err="1" smtClean="0">
                <a:solidFill>
                  <a:srgbClr val="00B050"/>
                </a:solidFill>
              </a:rPr>
              <a:t>n</a:t>
            </a:r>
            <a:r>
              <a:rPr lang="en-US" dirty="0" err="1" smtClean="0">
                <a:solidFill>
                  <a:srgbClr val="0070C0"/>
                </a:solidFill>
              </a:rPr>
              <a:t>n</a:t>
            </a:r>
            <a:r>
              <a:rPr lang="en-US" dirty="0" smtClean="0"/>
              <a:t>  </a:t>
            </a:r>
            <a:r>
              <a:rPr lang="en-US" dirty="0" smtClean="0">
                <a:solidFill>
                  <a:srgbClr val="7030A0"/>
                </a:solidFill>
              </a:rPr>
              <a:t>c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en-US" dirty="0" smtClean="0">
                <a:solidFill>
                  <a:srgbClr val="FFFF00"/>
                </a:solidFill>
              </a:rPr>
              <a:t>s</a:t>
            </a:r>
            <a:r>
              <a:rPr lang="en-US" dirty="0" smtClean="0">
                <a:solidFill>
                  <a:srgbClr val="FF0000"/>
                </a:solidFill>
              </a:rPr>
              <a:t>s</a:t>
            </a:r>
            <a:r>
              <a:rPr lang="en-US" dirty="0" smtClean="0">
                <a:solidFill>
                  <a:srgbClr val="92D050"/>
                </a:solidFill>
              </a:rPr>
              <a:t>i</a:t>
            </a:r>
            <a:r>
              <a:rPr lang="en-US" dirty="0" smtClean="0">
                <a:solidFill>
                  <a:srgbClr val="00B0F0"/>
                </a:solidFill>
              </a:rPr>
              <a:t>s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84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Children’s</a:t>
            </a:r>
            <a:r>
              <a:rPr lang="en-US" dirty="0" smtClean="0"/>
              <a:t> Rights in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Canada</a:t>
            </a:r>
            <a:endParaRPr lang="en-US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all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the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rgbClr val="92D050"/>
                </a:solidFill>
              </a:rPr>
              <a:t>rights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was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guaranteed </a:t>
            </a:r>
            <a:r>
              <a:rPr lang="en-US" dirty="0" smtClean="0">
                <a:solidFill>
                  <a:srgbClr val="FFC000"/>
                </a:solidFill>
              </a:rPr>
              <a:t>by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rgbClr val="00B0F0"/>
                </a:solidFill>
              </a:rPr>
              <a:t>the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Universal </a:t>
            </a:r>
            <a:r>
              <a:rPr lang="en-US" dirty="0" smtClean="0">
                <a:solidFill>
                  <a:srgbClr val="7030A0"/>
                </a:solidFill>
              </a:rPr>
              <a:t>Declaration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of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Humans Rights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Children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must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be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5"/>
                </a:solidFill>
              </a:rPr>
              <a:t>able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1"/>
                </a:solidFill>
              </a:rPr>
              <a:t>to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depend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on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the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adult world </a:t>
            </a:r>
            <a:r>
              <a:rPr lang="en-US" dirty="0" smtClean="0">
                <a:solidFill>
                  <a:srgbClr val="C00000"/>
                </a:solidFill>
              </a:rPr>
              <a:t>to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look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after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them.</a:t>
            </a:r>
          </a:p>
          <a:p>
            <a:r>
              <a:rPr lang="en-US" dirty="0" smtClean="0">
                <a:solidFill>
                  <a:srgbClr val="92D050"/>
                </a:solidFill>
              </a:rPr>
              <a:t>The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UN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Convention </a:t>
            </a:r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on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the </a:t>
            </a:r>
            <a:r>
              <a:rPr lang="en-US" dirty="0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Rights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of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rgbClr val="00B0F0"/>
                </a:solidFill>
              </a:rPr>
              <a:t>Child</a:t>
            </a:r>
            <a:r>
              <a:rPr lang="en-US" dirty="0" smtClean="0">
                <a:solidFill>
                  <a:srgbClr val="FF0000"/>
                </a:solidFill>
              </a:rPr>
              <a:t>-</a:t>
            </a:r>
            <a:r>
              <a:rPr lang="en-US" dirty="0" smtClean="0">
                <a:solidFill>
                  <a:srgbClr val="92D050"/>
                </a:solidFill>
              </a:rPr>
              <a:t>the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most </a:t>
            </a:r>
            <a:r>
              <a:rPr lang="en-US" dirty="0" smtClean="0">
                <a:solidFill>
                  <a:srgbClr val="FFC000"/>
                </a:solidFill>
              </a:rPr>
              <a:t>widely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ratified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human </a:t>
            </a:r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rights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treaty.</a:t>
            </a:r>
          </a:p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This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Convention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is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first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legally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binding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rgbClr val="FFC000"/>
                </a:solidFill>
              </a:rPr>
              <a:t>international </a:t>
            </a:r>
            <a:r>
              <a:rPr lang="en-US" dirty="0" smtClean="0">
                <a:solidFill>
                  <a:srgbClr val="92D050"/>
                </a:solidFill>
              </a:rPr>
              <a:t>agreement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rgbClr val="00B0F0"/>
                </a:solidFill>
              </a:rPr>
              <a:t>to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include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rgbClr val="0070C0"/>
                </a:solidFill>
              </a:rPr>
              <a:t>children’s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civil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and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political </a:t>
            </a:r>
            <a:r>
              <a:rPr lang="en-US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rights. </a:t>
            </a:r>
          </a:p>
          <a:p>
            <a:endParaRPr lang="en-US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58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400"/>
            <a:ext cx="7467600" cy="5837325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T</a:t>
            </a:r>
            <a:r>
              <a:rPr lang="en-US" dirty="0" smtClean="0">
                <a:solidFill>
                  <a:schemeClr val="accent4"/>
                </a:solidFill>
              </a:rPr>
              <a:t>h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C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</a:t>
            </a:r>
            <a:r>
              <a:rPr lang="en-US" dirty="0" smtClean="0">
                <a:solidFill>
                  <a:srgbClr val="FF0000"/>
                </a:solidFill>
              </a:rPr>
              <a:t>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v</a:t>
            </a:r>
            <a:r>
              <a:rPr lang="en-US" dirty="0" smtClean="0">
                <a:solidFill>
                  <a:srgbClr val="00B050"/>
                </a:solidFill>
              </a:rPr>
              <a:t>e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n</a:t>
            </a:r>
            <a:r>
              <a:rPr lang="en-US" dirty="0" smtClean="0">
                <a:solidFill>
                  <a:schemeClr val="accent4"/>
                </a:solidFill>
              </a:rPr>
              <a:t>t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i</a:t>
            </a:r>
            <a:r>
              <a:rPr lang="en-US" dirty="0" smtClean="0">
                <a:solidFill>
                  <a:srgbClr val="002060"/>
                </a:solidFill>
              </a:rPr>
              <a:t>o</a:t>
            </a:r>
            <a:r>
              <a:rPr lang="en-US" dirty="0" smtClean="0">
                <a:solidFill>
                  <a:srgbClr val="C00000"/>
                </a:solidFill>
              </a:rPr>
              <a:t>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1"/>
                </a:solidFill>
              </a:rPr>
              <a:t>b</a:t>
            </a:r>
            <a:r>
              <a:rPr lang="en-US" dirty="0" smtClean="0">
                <a:solidFill>
                  <a:schemeClr val="accent3"/>
                </a:solidFill>
              </a:rPr>
              <a:t>e</a:t>
            </a:r>
            <a:r>
              <a:rPr lang="en-US" dirty="0" smtClean="0">
                <a:solidFill>
                  <a:schemeClr val="accent4"/>
                </a:solidFill>
              </a:rPr>
              <a:t>g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a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/>
                </a:solidFill>
              </a:rPr>
              <a:t>i</a:t>
            </a:r>
            <a:r>
              <a:rPr lang="en-US" dirty="0" smtClean="0">
                <a:solidFill>
                  <a:schemeClr val="accent3"/>
                </a:solidFill>
              </a:rPr>
              <a:t>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en-US" dirty="0" smtClean="0">
                <a:solidFill>
                  <a:schemeClr val="accent6"/>
                </a:solidFill>
              </a:rPr>
              <a:t>9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7</a:t>
            </a:r>
            <a:r>
              <a:rPr lang="en-US" dirty="0" smtClean="0">
                <a:solidFill>
                  <a:srgbClr val="00B050"/>
                </a:solidFill>
              </a:rPr>
              <a:t>9</a:t>
            </a:r>
            <a:r>
              <a:rPr lang="en-US" dirty="0" smtClean="0">
                <a:solidFill>
                  <a:schemeClr val="accent2"/>
                </a:solidFill>
              </a:rPr>
              <a:t>,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0070C0"/>
                </a:solidFill>
              </a:rPr>
              <a:t>t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h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I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n</a:t>
            </a:r>
            <a:r>
              <a:rPr lang="en-US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t</a:t>
            </a:r>
            <a:r>
              <a:rPr lang="en-US" dirty="0" smtClean="0">
                <a:solidFill>
                  <a:schemeClr val="accent5"/>
                </a:solidFill>
              </a:rPr>
              <a:t>e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r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n</a:t>
            </a:r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a</a:t>
            </a:r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t</a:t>
            </a:r>
            <a:r>
              <a:rPr lang="en-US" dirty="0" smtClean="0">
                <a:solidFill>
                  <a:schemeClr val="accent4"/>
                </a:solidFill>
              </a:rPr>
              <a:t>i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</a:t>
            </a:r>
            <a:r>
              <a:rPr lang="en-US" dirty="0" smtClean="0">
                <a:solidFill>
                  <a:srgbClr val="0070C0"/>
                </a:solidFill>
              </a:rPr>
              <a:t>n</a:t>
            </a:r>
            <a:r>
              <a:rPr lang="en-US" dirty="0" smtClean="0">
                <a:solidFill>
                  <a:srgbClr val="7030A0"/>
                </a:solidFill>
              </a:rPr>
              <a:t>a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l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2"/>
                </a:solidFill>
              </a:rPr>
              <a:t>Y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e</a:t>
            </a:r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a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r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o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f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t</a:t>
            </a:r>
            <a:r>
              <a:rPr lang="en-US" dirty="0" smtClean="0">
                <a:solidFill>
                  <a:srgbClr val="00B050"/>
                </a:solidFill>
              </a:rPr>
              <a:t>h</a:t>
            </a:r>
            <a:r>
              <a:rPr lang="en-US" dirty="0" smtClean="0">
                <a:solidFill>
                  <a:srgbClr val="00B0F0"/>
                </a:solidFill>
              </a:rPr>
              <a:t>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6"/>
                </a:solidFill>
              </a:rPr>
              <a:t>C</a:t>
            </a:r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h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i</a:t>
            </a:r>
            <a:r>
              <a:rPr lang="en-US" dirty="0" smtClean="0">
                <a:solidFill>
                  <a:srgbClr val="FF0000"/>
                </a:solidFill>
              </a:rPr>
              <a:t>l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d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T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h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92D050"/>
                </a:solidFill>
              </a:rPr>
              <a:t>C</a:t>
            </a:r>
            <a:r>
              <a:rPr lang="en-US" dirty="0" smtClean="0">
                <a:solidFill>
                  <a:srgbClr val="C00000"/>
                </a:solidFill>
              </a:rPr>
              <a:t>o</a:t>
            </a:r>
            <a:r>
              <a:rPr lang="en-US" dirty="0" smtClean="0">
                <a:solidFill>
                  <a:srgbClr val="00B0F0"/>
                </a:solidFill>
              </a:rPr>
              <a:t>n</a:t>
            </a:r>
            <a:r>
              <a:rPr lang="en-US" dirty="0" smtClean="0">
                <a:solidFill>
                  <a:schemeClr val="accent5"/>
                </a:solidFill>
              </a:rPr>
              <a:t>v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n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t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i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o</a:t>
            </a:r>
            <a:r>
              <a:rPr lang="en-US" dirty="0" smtClean="0">
                <a:solidFill>
                  <a:schemeClr val="accent4"/>
                </a:solidFill>
              </a:rPr>
              <a:t>n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h</a:t>
            </a:r>
            <a:r>
              <a:rPr lang="en-US" dirty="0" smtClean="0">
                <a:solidFill>
                  <a:srgbClr val="C00000"/>
                </a:solidFill>
              </a:rPr>
              <a:t>ave</a:t>
            </a:r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a</a:t>
            </a:r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legal</a:t>
            </a:r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00B0F0"/>
                </a:solidFill>
              </a:rPr>
              <a:t>and</a:t>
            </a:r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92D050"/>
                </a:solidFill>
              </a:rPr>
              <a:t>moral</a:t>
            </a:r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obligation</a:t>
            </a:r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to</a:t>
            </a:r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advance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the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cause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of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children’s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rights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FFC000"/>
                </a:solidFill>
              </a:rPr>
              <a:t>through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administrative.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Canada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has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taken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a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number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of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steps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to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protect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the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rights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of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children.</a:t>
            </a:r>
          </a:p>
          <a:p>
            <a:r>
              <a:rPr lang="en-US" dirty="0" smtClean="0">
                <a:solidFill>
                  <a:schemeClr val="accent4"/>
                </a:solidFill>
              </a:rPr>
              <a:t>The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British </a:t>
            </a:r>
            <a:r>
              <a:rPr lang="en-US" dirty="0" smtClean="0">
                <a:solidFill>
                  <a:srgbClr val="00B050"/>
                </a:solidFill>
              </a:rPr>
              <a:t>Columbia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government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FFC000"/>
                </a:solidFill>
              </a:rPr>
              <a:t>established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00B0F0"/>
                </a:solidFill>
              </a:rPr>
              <a:t>the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/>
                </a:solidFill>
              </a:rPr>
              <a:t>Ministry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1"/>
                </a:solidFill>
              </a:rPr>
              <a:t>of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Children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FFC000"/>
                </a:solidFill>
              </a:rPr>
              <a:t>and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Family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Development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2"/>
                </a:solidFill>
              </a:rPr>
              <a:t>to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help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communities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and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families.</a:t>
            </a:r>
          </a:p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Healthy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child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and </a:t>
            </a:r>
            <a:r>
              <a:rPr lang="en-US" dirty="0" smtClean="0">
                <a:solidFill>
                  <a:srgbClr val="0070C0"/>
                </a:solidFill>
              </a:rPr>
              <a:t>family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1"/>
                </a:solidFill>
              </a:rPr>
              <a:t>development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to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maximize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the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potential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of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/>
                </a:solidFill>
              </a:rPr>
              <a:t>every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92D050"/>
                </a:solidFill>
              </a:rPr>
              <a:t>child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in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B.C.</a:t>
            </a:r>
          </a:p>
          <a:p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54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Canada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Coalition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for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the </a:t>
            </a:r>
            <a:r>
              <a:rPr lang="en-US" dirty="0" smtClean="0">
                <a:solidFill>
                  <a:schemeClr val="accent1"/>
                </a:solidFill>
              </a:rPr>
              <a:t>Rights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6"/>
                </a:solidFill>
              </a:rPr>
              <a:t>of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Children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The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Canada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adopted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FFC000"/>
                </a:solidFill>
              </a:rPr>
              <a:t>the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Convention </a:t>
            </a:r>
            <a:r>
              <a:rPr lang="en-US" dirty="0" smtClean="0">
                <a:solidFill>
                  <a:srgbClr val="92D050"/>
                </a:solidFill>
              </a:rPr>
              <a:t>on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1"/>
                </a:solidFill>
              </a:rPr>
              <a:t>the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Rights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of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the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child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in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1989.</a:t>
            </a:r>
          </a:p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The </a:t>
            </a:r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organization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decided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to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form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the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Canadian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Coalition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for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the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Rights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of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92D050"/>
                </a:solidFill>
              </a:rPr>
              <a:t>Children.</a:t>
            </a:r>
          </a:p>
          <a:p>
            <a:r>
              <a:rPr lang="en-US" dirty="0" smtClean="0">
                <a:solidFill>
                  <a:srgbClr val="92D050"/>
                </a:solidFill>
              </a:rPr>
              <a:t>The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coalition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chemeClr val="accent2"/>
                </a:solidFill>
              </a:rPr>
              <a:t>has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looked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into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child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abuse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and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neglect,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refugee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children,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chemeClr val="accent5"/>
                </a:solidFill>
              </a:rPr>
              <a:t>education,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health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care, </a:t>
            </a:r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and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other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basic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rights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and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chemeClr val="accent3"/>
                </a:solidFill>
              </a:rPr>
              <a:t>freedoms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of </a:t>
            </a:r>
            <a:r>
              <a:rPr lang="en-US" dirty="0" smtClean="0">
                <a:solidFill>
                  <a:srgbClr val="FF0000"/>
                </a:solidFill>
              </a:rPr>
              <a:t>Canadian</a:t>
            </a:r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children.</a:t>
            </a:r>
            <a:endParaRPr lang="en-US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16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>
                <a:solidFill>
                  <a:srgbClr val="00B0F0"/>
                </a:solidFill>
              </a:rPr>
              <a:t>Child</a:t>
            </a:r>
            <a:r>
              <a:rPr lang="en-CA" dirty="0" smtClean="0"/>
              <a:t> </a:t>
            </a:r>
            <a:r>
              <a:rPr lang="en-CA" dirty="0" smtClean="0">
                <a:solidFill>
                  <a:schemeClr val="accent4">
                    <a:lumMod val="75000"/>
                  </a:schemeClr>
                </a:solidFill>
              </a:rPr>
              <a:t>Poverty</a:t>
            </a:r>
            <a:endParaRPr lang="en-CA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Child </a:t>
            </a:r>
            <a:r>
              <a:rPr lang="en-CA" dirty="0" smtClean="0">
                <a:solidFill>
                  <a:srgbClr val="00B0F0"/>
                </a:solidFill>
              </a:rPr>
              <a:t>poverty </a:t>
            </a:r>
            <a:r>
              <a:rPr lang="en-CA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is </a:t>
            </a:r>
            <a:r>
              <a:rPr lang="en-CA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perhaps </a:t>
            </a:r>
            <a:r>
              <a:rPr lang="en-CA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the </a:t>
            </a:r>
            <a:r>
              <a:rPr lang="en-CA" dirty="0" smtClean="0">
                <a:solidFill>
                  <a:schemeClr val="accent4">
                    <a:lumMod val="50000"/>
                  </a:schemeClr>
                </a:solidFill>
              </a:rPr>
              <a:t>single </a:t>
            </a:r>
            <a:r>
              <a:rPr lang="en-CA" dirty="0" smtClean="0">
                <a:solidFill>
                  <a:srgbClr val="FFC000"/>
                </a:solidFill>
              </a:rPr>
              <a:t>biggest </a:t>
            </a:r>
            <a:r>
              <a:rPr lang="en-CA" dirty="0" smtClean="0">
                <a:solidFill>
                  <a:schemeClr val="accent6">
                    <a:lumMod val="75000"/>
                  </a:schemeClr>
                </a:solidFill>
              </a:rPr>
              <a:t>children’s </a:t>
            </a:r>
            <a:r>
              <a:rPr lang="en-CA" dirty="0" smtClean="0">
                <a:solidFill>
                  <a:schemeClr val="tx2"/>
                </a:solidFill>
              </a:rPr>
              <a:t>rights </a:t>
            </a:r>
            <a:r>
              <a:rPr lang="en-CA" dirty="0" smtClean="0">
                <a:solidFill>
                  <a:schemeClr val="accent3"/>
                </a:solidFill>
              </a:rPr>
              <a:t>issue </a:t>
            </a:r>
            <a:r>
              <a:rPr lang="en-CA" dirty="0" smtClean="0">
                <a:solidFill>
                  <a:schemeClr val="bg2">
                    <a:lumMod val="25000"/>
                  </a:schemeClr>
                </a:solidFill>
              </a:rPr>
              <a:t>in </a:t>
            </a:r>
            <a:r>
              <a:rPr lang="en-CA" dirty="0" smtClean="0">
                <a:solidFill>
                  <a:srgbClr val="FF0000"/>
                </a:solidFill>
              </a:rPr>
              <a:t>Canada.</a:t>
            </a:r>
          </a:p>
          <a:p>
            <a:r>
              <a:rPr lang="en-CA" dirty="0" smtClean="0">
                <a:solidFill>
                  <a:srgbClr val="FF0000"/>
                </a:solidFill>
              </a:rPr>
              <a:t>In </a:t>
            </a:r>
            <a:r>
              <a:rPr lang="en-CA" dirty="0" smtClean="0">
                <a:solidFill>
                  <a:schemeClr val="accent5">
                    <a:lumMod val="75000"/>
                  </a:schemeClr>
                </a:solidFill>
              </a:rPr>
              <a:t>1989, </a:t>
            </a:r>
            <a:r>
              <a:rPr lang="en-CA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the </a:t>
            </a:r>
            <a:r>
              <a:rPr lang="en-CA" dirty="0" smtClean="0">
                <a:solidFill>
                  <a:schemeClr val="accent4">
                    <a:lumMod val="75000"/>
                  </a:schemeClr>
                </a:solidFill>
              </a:rPr>
              <a:t>House </a:t>
            </a:r>
            <a:r>
              <a:rPr lang="en-CA" dirty="0" smtClean="0">
                <a:solidFill>
                  <a:schemeClr val="accent6">
                    <a:lumMod val="75000"/>
                  </a:schemeClr>
                </a:solidFill>
              </a:rPr>
              <a:t>of </a:t>
            </a:r>
            <a:r>
              <a:rPr lang="en-CA" dirty="0" smtClean="0">
                <a:solidFill>
                  <a:srgbClr val="FFC000"/>
                </a:solidFill>
              </a:rPr>
              <a:t>Commons </a:t>
            </a:r>
            <a:r>
              <a:rPr lang="en-CA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passed </a:t>
            </a:r>
            <a:r>
              <a:rPr lang="en-CA" dirty="0" smtClean="0">
                <a:solidFill>
                  <a:schemeClr val="accent1">
                    <a:lumMod val="75000"/>
                  </a:schemeClr>
                </a:solidFill>
              </a:rPr>
              <a:t>a </a:t>
            </a:r>
            <a:r>
              <a:rPr lang="en-CA" dirty="0" smtClean="0">
                <a:solidFill>
                  <a:srgbClr val="92D050"/>
                </a:solidFill>
              </a:rPr>
              <a:t>resolution.</a:t>
            </a:r>
          </a:p>
          <a:p>
            <a:r>
              <a:rPr lang="en-CA" dirty="0" smtClean="0">
                <a:solidFill>
                  <a:srgbClr val="92D050"/>
                </a:solidFill>
              </a:rPr>
              <a:t>Canada’s </a:t>
            </a:r>
            <a:r>
              <a:rPr lang="en-CA" dirty="0" smtClean="0">
                <a:solidFill>
                  <a:schemeClr val="bg2">
                    <a:lumMod val="50000"/>
                  </a:schemeClr>
                </a:solidFill>
              </a:rPr>
              <a:t>low </a:t>
            </a:r>
            <a:r>
              <a:rPr lang="en-CA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income </a:t>
            </a:r>
            <a:r>
              <a:rPr lang="en-CA" dirty="0" smtClean="0">
                <a:solidFill>
                  <a:schemeClr val="accent2">
                    <a:lumMod val="75000"/>
                  </a:schemeClr>
                </a:solidFill>
              </a:rPr>
              <a:t>cut-off </a:t>
            </a:r>
            <a:r>
              <a:rPr lang="en-CA" dirty="0" smtClean="0">
                <a:solidFill>
                  <a:schemeClr val="bg2">
                    <a:lumMod val="50000"/>
                  </a:schemeClr>
                </a:solidFill>
              </a:rPr>
              <a:t>meaning </a:t>
            </a:r>
            <a:r>
              <a:rPr lang="en-CA" dirty="0" smtClean="0">
                <a:solidFill>
                  <a:schemeClr val="accent6"/>
                </a:solidFill>
              </a:rPr>
              <a:t>the </a:t>
            </a:r>
            <a:r>
              <a:rPr lang="en-CA" dirty="0" smtClean="0">
                <a:solidFill>
                  <a:schemeClr val="accent2">
                    <a:lumMod val="75000"/>
                  </a:schemeClr>
                </a:solidFill>
              </a:rPr>
              <a:t>family </a:t>
            </a:r>
            <a:r>
              <a:rPr lang="en-C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spent </a:t>
            </a:r>
            <a:r>
              <a:rPr lang="en-CA" dirty="0" smtClean="0">
                <a:solidFill>
                  <a:schemeClr val="accent4">
                    <a:lumMod val="75000"/>
                  </a:schemeClr>
                </a:solidFill>
              </a:rPr>
              <a:t>more </a:t>
            </a:r>
            <a:r>
              <a:rPr lang="en-CA" dirty="0" smtClean="0">
                <a:solidFill>
                  <a:schemeClr val="bg2">
                    <a:lumMod val="50000"/>
                  </a:schemeClr>
                </a:solidFill>
              </a:rPr>
              <a:t>than </a:t>
            </a:r>
            <a:r>
              <a:rPr lang="en-CA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70 </a:t>
            </a:r>
            <a:r>
              <a:rPr lang="en-CA" dirty="0" smtClean="0">
                <a:solidFill>
                  <a:schemeClr val="accent3">
                    <a:lumMod val="75000"/>
                  </a:schemeClr>
                </a:solidFill>
              </a:rPr>
              <a:t>percent </a:t>
            </a:r>
            <a:r>
              <a:rPr lang="en-CA" dirty="0" smtClean="0">
                <a:solidFill>
                  <a:schemeClr val="accent1"/>
                </a:solidFill>
              </a:rPr>
              <a:t>of </a:t>
            </a:r>
            <a:r>
              <a:rPr lang="en-CA" dirty="0" smtClean="0">
                <a:solidFill>
                  <a:schemeClr val="accent6">
                    <a:lumMod val="50000"/>
                  </a:schemeClr>
                </a:solidFill>
              </a:rPr>
              <a:t>its </a:t>
            </a:r>
            <a:r>
              <a:rPr lang="en-CA" dirty="0" smtClean="0">
                <a:solidFill>
                  <a:schemeClr val="accent3">
                    <a:lumMod val="75000"/>
                  </a:schemeClr>
                </a:solidFill>
              </a:rPr>
              <a:t>income </a:t>
            </a:r>
            <a:r>
              <a:rPr lang="en-CA" dirty="0" smtClean="0">
                <a:solidFill>
                  <a:srgbClr val="00B0F0"/>
                </a:solidFill>
              </a:rPr>
              <a:t>on </a:t>
            </a:r>
            <a:r>
              <a:rPr lang="en-CA" dirty="0" smtClean="0">
                <a:solidFill>
                  <a:schemeClr val="accent6"/>
                </a:solidFill>
              </a:rPr>
              <a:t>food, </a:t>
            </a:r>
            <a:r>
              <a:rPr lang="en-CA" dirty="0" smtClean="0">
                <a:solidFill>
                  <a:schemeClr val="accent3">
                    <a:lumMod val="75000"/>
                  </a:schemeClr>
                </a:solidFill>
              </a:rPr>
              <a:t>clothing, </a:t>
            </a:r>
            <a:r>
              <a:rPr lang="en-CA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and </a:t>
            </a:r>
            <a:r>
              <a:rPr lang="en-CA" dirty="0" smtClean="0">
                <a:solidFill>
                  <a:schemeClr val="accent4"/>
                </a:solidFill>
              </a:rPr>
              <a:t>shelter.</a:t>
            </a:r>
          </a:p>
          <a:p>
            <a:r>
              <a:rPr lang="en-CA" dirty="0" smtClean="0">
                <a:solidFill>
                  <a:schemeClr val="accent4"/>
                </a:solidFill>
              </a:rPr>
              <a:t>In </a:t>
            </a:r>
            <a:r>
              <a:rPr lang="en-CA" dirty="0" smtClean="0">
                <a:solidFill>
                  <a:schemeClr val="bg2">
                    <a:lumMod val="50000"/>
                  </a:schemeClr>
                </a:solidFill>
              </a:rPr>
              <a:t>the </a:t>
            </a:r>
            <a:r>
              <a:rPr lang="en-CA" dirty="0" smtClean="0">
                <a:solidFill>
                  <a:schemeClr val="accent3">
                    <a:lumMod val="50000"/>
                  </a:schemeClr>
                </a:solidFill>
              </a:rPr>
              <a:t>First </a:t>
            </a:r>
            <a:r>
              <a:rPr lang="en-CA" dirty="0" smtClean="0">
                <a:solidFill>
                  <a:schemeClr val="accent2">
                    <a:lumMod val="75000"/>
                  </a:schemeClr>
                </a:solidFill>
              </a:rPr>
              <a:t>Nations </a:t>
            </a:r>
            <a:r>
              <a:rPr lang="en-CA" dirty="0" smtClean="0">
                <a:solidFill>
                  <a:schemeClr val="accent6">
                    <a:lumMod val="75000"/>
                  </a:schemeClr>
                </a:solidFill>
              </a:rPr>
              <a:t>communities, </a:t>
            </a:r>
            <a:r>
              <a:rPr lang="en-CA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1 </a:t>
            </a:r>
            <a:r>
              <a:rPr lang="en-CA" dirty="0" smtClean="0">
                <a:solidFill>
                  <a:schemeClr val="bg2">
                    <a:lumMod val="50000"/>
                  </a:schemeClr>
                </a:solidFill>
              </a:rPr>
              <a:t>in </a:t>
            </a:r>
            <a:r>
              <a:rPr lang="en-CA" dirty="0" smtClean="0">
                <a:solidFill>
                  <a:schemeClr val="accent4">
                    <a:lumMod val="75000"/>
                  </a:schemeClr>
                </a:solidFill>
              </a:rPr>
              <a:t>4 </a:t>
            </a:r>
            <a:r>
              <a:rPr lang="en-CA" dirty="0" smtClean="0">
                <a:solidFill>
                  <a:schemeClr val="accent6">
                    <a:lumMod val="50000"/>
                  </a:schemeClr>
                </a:solidFill>
              </a:rPr>
              <a:t>children </a:t>
            </a:r>
            <a:r>
              <a:rPr lang="en-CA" dirty="0" smtClean="0">
                <a:solidFill>
                  <a:schemeClr val="accent1"/>
                </a:solidFill>
              </a:rPr>
              <a:t>living </a:t>
            </a:r>
            <a:r>
              <a:rPr lang="en-CA" dirty="0" smtClean="0">
                <a:solidFill>
                  <a:schemeClr val="accent4">
                    <a:lumMod val="75000"/>
                  </a:schemeClr>
                </a:solidFill>
              </a:rPr>
              <a:t>in </a:t>
            </a:r>
            <a:r>
              <a:rPr lang="en-CA" dirty="0" smtClean="0">
                <a:solidFill>
                  <a:schemeClr val="bg2">
                    <a:lumMod val="10000"/>
                  </a:schemeClr>
                </a:solidFill>
              </a:rPr>
              <a:t>poverty.</a:t>
            </a:r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078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33400"/>
            <a:ext cx="7467600" cy="5380125"/>
          </a:xfrm>
        </p:spPr>
        <p:txBody>
          <a:bodyPr/>
          <a:lstStyle/>
          <a:p>
            <a:r>
              <a:rPr lang="en-CA" dirty="0" smtClean="0"/>
              <a:t>Parents </a:t>
            </a:r>
            <a:r>
              <a:rPr lang="en-CA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with</a:t>
            </a:r>
            <a:r>
              <a:rPr lang="en-CA" dirty="0" smtClean="0">
                <a:solidFill>
                  <a:schemeClr val="accent5">
                    <a:lumMod val="75000"/>
                  </a:schemeClr>
                </a:solidFill>
              </a:rPr>
              <a:t> low </a:t>
            </a:r>
            <a:r>
              <a:rPr lang="en-CA" dirty="0" smtClean="0">
                <a:solidFill>
                  <a:schemeClr val="bg2">
                    <a:lumMod val="50000"/>
                  </a:schemeClr>
                </a:solidFill>
              </a:rPr>
              <a:t>income </a:t>
            </a:r>
            <a:r>
              <a:rPr lang="en-CA" dirty="0" smtClean="0">
                <a:solidFill>
                  <a:srgbClr val="FFC000"/>
                </a:solidFill>
              </a:rPr>
              <a:t>should</a:t>
            </a:r>
            <a:r>
              <a:rPr lang="en-CA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CA" dirty="0" smtClean="0">
                <a:solidFill>
                  <a:schemeClr val="accent6">
                    <a:lumMod val="50000"/>
                  </a:schemeClr>
                </a:solidFill>
              </a:rPr>
              <a:t>pay</a:t>
            </a:r>
            <a:r>
              <a:rPr lang="en-CA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CA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lower</a:t>
            </a:r>
            <a:r>
              <a:rPr lang="en-CA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CA" dirty="0" smtClean="0">
                <a:solidFill>
                  <a:schemeClr val="tx2"/>
                </a:solidFill>
              </a:rPr>
              <a:t>taxes. </a:t>
            </a:r>
            <a:endParaRPr lang="en-CA" dirty="0">
              <a:solidFill>
                <a:schemeClr val="tx2"/>
              </a:solidFill>
            </a:endParaRPr>
          </a:p>
          <a:p>
            <a:r>
              <a:rPr lang="en-CA" dirty="0" smtClean="0">
                <a:solidFill>
                  <a:schemeClr val="tx2"/>
                </a:solidFill>
              </a:rPr>
              <a:t>Other </a:t>
            </a:r>
            <a:r>
              <a:rPr lang="en-CA" dirty="0" smtClean="0">
                <a:solidFill>
                  <a:schemeClr val="accent3">
                    <a:lumMod val="50000"/>
                  </a:schemeClr>
                </a:solidFill>
              </a:rPr>
              <a:t>emphasize</a:t>
            </a:r>
            <a:r>
              <a:rPr lang="en-CA" dirty="0" smtClean="0">
                <a:solidFill>
                  <a:schemeClr val="tx2"/>
                </a:solidFill>
              </a:rPr>
              <a:t> </a:t>
            </a:r>
            <a:r>
              <a:rPr lang="en-CA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the </a:t>
            </a:r>
            <a:r>
              <a:rPr lang="en-CA" dirty="0" smtClean="0">
                <a:solidFill>
                  <a:schemeClr val="accent4"/>
                </a:solidFill>
              </a:rPr>
              <a:t>need</a:t>
            </a:r>
            <a:r>
              <a:rPr lang="en-CA" dirty="0" smtClean="0">
                <a:solidFill>
                  <a:schemeClr val="tx2"/>
                </a:solidFill>
              </a:rPr>
              <a:t> </a:t>
            </a:r>
            <a:r>
              <a:rPr lang="en-CA" dirty="0" smtClean="0">
                <a:solidFill>
                  <a:schemeClr val="accent6"/>
                </a:solidFill>
              </a:rPr>
              <a:t>for</a:t>
            </a:r>
            <a:r>
              <a:rPr lang="en-CA" dirty="0" smtClean="0">
                <a:solidFill>
                  <a:schemeClr val="tx2"/>
                </a:solidFill>
              </a:rPr>
              <a:t> </a:t>
            </a:r>
            <a:r>
              <a:rPr lang="en-CA" dirty="0" smtClean="0">
                <a:solidFill>
                  <a:schemeClr val="accent6">
                    <a:lumMod val="50000"/>
                  </a:schemeClr>
                </a:solidFill>
              </a:rPr>
              <a:t>governments</a:t>
            </a:r>
            <a:r>
              <a:rPr lang="en-CA" dirty="0" smtClean="0">
                <a:solidFill>
                  <a:schemeClr val="tx2"/>
                </a:solidFill>
              </a:rPr>
              <a:t> </a:t>
            </a:r>
            <a:r>
              <a:rPr lang="en-CA" dirty="0" smtClean="0">
                <a:solidFill>
                  <a:srgbClr val="FFC000"/>
                </a:solidFill>
              </a:rPr>
              <a:t>to </a:t>
            </a:r>
            <a:r>
              <a:rPr lang="en-CA" dirty="0" smtClean="0">
                <a:solidFill>
                  <a:srgbClr val="00B050"/>
                </a:solidFill>
              </a:rPr>
              <a:t>invest</a:t>
            </a:r>
            <a:r>
              <a:rPr lang="en-CA" dirty="0" smtClean="0">
                <a:solidFill>
                  <a:schemeClr val="tx2"/>
                </a:solidFill>
              </a:rPr>
              <a:t> </a:t>
            </a:r>
            <a:r>
              <a:rPr lang="en-CA" dirty="0" smtClean="0">
                <a:solidFill>
                  <a:schemeClr val="accent6">
                    <a:lumMod val="50000"/>
                  </a:schemeClr>
                </a:solidFill>
              </a:rPr>
              <a:t>in</a:t>
            </a:r>
            <a:r>
              <a:rPr lang="en-CA" dirty="0" smtClean="0">
                <a:solidFill>
                  <a:schemeClr val="tx2"/>
                </a:solidFill>
              </a:rPr>
              <a:t> </a:t>
            </a:r>
            <a:r>
              <a:rPr lang="en-CA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programs</a:t>
            </a:r>
            <a:r>
              <a:rPr lang="en-CA" dirty="0" smtClean="0">
                <a:solidFill>
                  <a:schemeClr val="tx2"/>
                </a:solidFill>
              </a:rPr>
              <a:t> </a:t>
            </a:r>
            <a:r>
              <a:rPr lang="en-CA" dirty="0" smtClean="0">
                <a:solidFill>
                  <a:schemeClr val="bg2">
                    <a:lumMod val="50000"/>
                  </a:schemeClr>
                </a:solidFill>
              </a:rPr>
              <a:t>and</a:t>
            </a:r>
            <a:r>
              <a:rPr lang="en-CA" dirty="0" smtClean="0">
                <a:solidFill>
                  <a:schemeClr val="tx2"/>
                </a:solidFill>
              </a:rPr>
              <a:t> </a:t>
            </a:r>
            <a:r>
              <a:rPr lang="en-CA" dirty="0" smtClean="0">
                <a:solidFill>
                  <a:schemeClr val="accent3">
                    <a:lumMod val="75000"/>
                  </a:schemeClr>
                </a:solidFill>
              </a:rPr>
              <a:t>services. </a:t>
            </a:r>
          </a:p>
          <a:p>
            <a:endParaRPr lang="en-C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http://dailyjobfinder.files.wordpress.com/2011/06/free-the-childre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012" y="2351174"/>
            <a:ext cx="2847975" cy="356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1354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TC101790492[[fn=Sketchbook]]</Template>
  <TotalTime>89</TotalTime>
  <Words>297</Words>
  <Application>Microsoft Office PowerPoint</Application>
  <PresentationFormat>On-screen Show (4:3)</PresentationFormat>
  <Paragraphs>23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Bradley Hand ITC TT-Bold</vt:lpstr>
      <vt:lpstr>Cambria</vt:lpstr>
      <vt:lpstr>Rage Italic</vt:lpstr>
      <vt:lpstr>Sketchbook</vt:lpstr>
      <vt:lpstr>Children's Rights</vt:lpstr>
      <vt:lpstr>Children’s Rights in Canada</vt:lpstr>
      <vt:lpstr>PowerPoint Presentation</vt:lpstr>
      <vt:lpstr>Canada Coalition for the Rights of Children</vt:lpstr>
      <vt:lpstr>Child Poverty</vt:lpstr>
      <vt:lpstr>PowerPoint Presentation</vt:lpstr>
    </vt:vector>
  </TitlesOfParts>
  <Company>GVSD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Children's Rights</dc:title>
  <dc:creator>Cassis, Kaly_Ann</dc:creator>
  <cp:lastModifiedBy>Kaly-Ann</cp:lastModifiedBy>
  <cp:revision>11</cp:revision>
  <dcterms:created xsi:type="dcterms:W3CDTF">2013-05-31T17:00:47Z</dcterms:created>
  <dcterms:modified xsi:type="dcterms:W3CDTF">2013-06-13T21:50:24Z</dcterms:modified>
</cp:coreProperties>
</file>